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9" r:id="rId3"/>
    <p:sldId id="355" r:id="rId4"/>
    <p:sldId id="325" r:id="rId5"/>
    <p:sldId id="267" r:id="rId6"/>
    <p:sldId id="342" r:id="rId7"/>
    <p:sldId id="346" r:id="rId8"/>
    <p:sldId id="343" r:id="rId9"/>
    <p:sldId id="309" r:id="rId10"/>
    <p:sldId id="353" r:id="rId11"/>
    <p:sldId id="352" r:id="rId12"/>
    <p:sldId id="318" r:id="rId13"/>
    <p:sldId id="319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572C3-C7DC-4C6E-8B1F-172FD6724C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27AFB-25B2-473A-B48C-EDD090C2C0E5}">
      <dgm:prSet/>
      <dgm:spPr/>
      <dgm:t>
        <a:bodyPr/>
        <a:lstStyle/>
        <a:p>
          <a:r>
            <a:rPr lang="en-GB" dirty="0"/>
            <a:t>General postoperative complication rate: 25.4%</a:t>
          </a:r>
          <a:endParaRPr lang="en-US" dirty="0"/>
        </a:p>
      </dgm:t>
    </dgm:pt>
    <dgm:pt modelId="{B27EA4C2-E53F-4FA7-9277-0476322BFA30}" type="parTrans" cxnId="{EA597112-CCC1-4F6A-8DCA-DA8228C7ADA0}">
      <dgm:prSet/>
      <dgm:spPr/>
      <dgm:t>
        <a:bodyPr/>
        <a:lstStyle/>
        <a:p>
          <a:endParaRPr lang="en-US"/>
        </a:p>
      </dgm:t>
    </dgm:pt>
    <dgm:pt modelId="{62E654FF-2F1E-4998-A87D-7C0F64E20E21}" type="sibTrans" cxnId="{EA597112-CCC1-4F6A-8DCA-DA8228C7ADA0}">
      <dgm:prSet/>
      <dgm:spPr/>
      <dgm:t>
        <a:bodyPr/>
        <a:lstStyle/>
        <a:p>
          <a:endParaRPr lang="en-US"/>
        </a:p>
      </dgm:t>
    </dgm:pt>
    <dgm:pt modelId="{3329F75C-48FD-45EE-BCA4-CDBE4A99CFA5}">
      <dgm:prSet/>
      <dgm:spPr/>
      <dgm:t>
        <a:bodyPr/>
        <a:lstStyle/>
        <a:p>
          <a:r>
            <a:rPr lang="en-GB"/>
            <a:t>37% in patients who did not DrEaM within 24h</a:t>
          </a:r>
          <a:endParaRPr lang="en-US"/>
        </a:p>
      </dgm:t>
    </dgm:pt>
    <dgm:pt modelId="{D0FF57FC-F56E-452A-939E-B569DD7A0041}" type="parTrans" cxnId="{8930EE88-E3B6-4AA1-969A-A13CF6C6EFF9}">
      <dgm:prSet/>
      <dgm:spPr/>
      <dgm:t>
        <a:bodyPr/>
        <a:lstStyle/>
        <a:p>
          <a:endParaRPr lang="en-US"/>
        </a:p>
      </dgm:t>
    </dgm:pt>
    <dgm:pt modelId="{259CF552-398B-416F-AFD3-FA82340C24CC}" type="sibTrans" cxnId="{8930EE88-E3B6-4AA1-969A-A13CF6C6EFF9}">
      <dgm:prSet/>
      <dgm:spPr/>
      <dgm:t>
        <a:bodyPr/>
        <a:lstStyle/>
        <a:p>
          <a:endParaRPr lang="en-US"/>
        </a:p>
      </dgm:t>
    </dgm:pt>
    <dgm:pt modelId="{C066071C-D1D3-4DEE-8B42-87A16DA0A88F}">
      <dgm:prSet/>
      <dgm:spPr/>
      <dgm:t>
        <a:bodyPr/>
        <a:lstStyle/>
        <a:p>
          <a:r>
            <a:rPr lang="en-GB" dirty="0"/>
            <a:t>17% in patients who did </a:t>
          </a:r>
          <a:r>
            <a:rPr lang="en-GB" dirty="0" err="1"/>
            <a:t>DrEaM</a:t>
          </a:r>
          <a:r>
            <a:rPr lang="en-GB" dirty="0"/>
            <a:t> within 24h </a:t>
          </a:r>
          <a:endParaRPr lang="en-US" dirty="0"/>
        </a:p>
      </dgm:t>
    </dgm:pt>
    <dgm:pt modelId="{39CF0339-DFFE-404C-BF4D-66D8DCF45D73}" type="parTrans" cxnId="{A072A1A0-67DE-45E4-99A5-D2207CA796D5}">
      <dgm:prSet/>
      <dgm:spPr/>
      <dgm:t>
        <a:bodyPr/>
        <a:lstStyle/>
        <a:p>
          <a:endParaRPr lang="en-US"/>
        </a:p>
      </dgm:t>
    </dgm:pt>
    <dgm:pt modelId="{63C525B3-98A8-4067-8064-1210F5C8E547}" type="sibTrans" cxnId="{A072A1A0-67DE-45E4-99A5-D2207CA796D5}">
      <dgm:prSet/>
      <dgm:spPr/>
      <dgm:t>
        <a:bodyPr/>
        <a:lstStyle/>
        <a:p>
          <a:endParaRPr lang="en-US"/>
        </a:p>
      </dgm:t>
    </dgm:pt>
    <dgm:pt modelId="{020738D4-A900-429A-8BC8-D76254E67E37}">
      <dgm:prSet/>
      <dgm:spPr/>
      <dgm:t>
        <a:bodyPr/>
        <a:lstStyle/>
        <a:p>
          <a:r>
            <a:rPr lang="en-GB"/>
            <a:t>Specific complications higher in patients who did not DrEaM within 24h</a:t>
          </a:r>
          <a:endParaRPr lang="en-US"/>
        </a:p>
      </dgm:t>
    </dgm:pt>
    <dgm:pt modelId="{E7F25808-B6EB-42C5-B08B-C78F474E8A57}" type="parTrans" cxnId="{ADCC46E2-2B64-45A7-B089-55311EFAC139}">
      <dgm:prSet/>
      <dgm:spPr/>
      <dgm:t>
        <a:bodyPr/>
        <a:lstStyle/>
        <a:p>
          <a:endParaRPr lang="en-US"/>
        </a:p>
      </dgm:t>
    </dgm:pt>
    <dgm:pt modelId="{86F9BF38-BA80-4F8C-8BDD-E32E3D90E80C}" type="sibTrans" cxnId="{ADCC46E2-2B64-45A7-B089-55311EFAC139}">
      <dgm:prSet/>
      <dgm:spPr/>
      <dgm:t>
        <a:bodyPr/>
        <a:lstStyle/>
        <a:p>
          <a:endParaRPr lang="en-US"/>
        </a:p>
      </dgm:t>
    </dgm:pt>
    <dgm:pt modelId="{6C2FB972-2CBF-4DF8-84F7-57A3760A9529}">
      <dgm:prSet/>
      <dgm:spPr/>
      <dgm:t>
        <a:bodyPr/>
        <a:lstStyle/>
        <a:p>
          <a:r>
            <a:rPr lang="en-GB"/>
            <a:t>pulmonary (3.7% vs. 1.9%)</a:t>
          </a:r>
          <a:endParaRPr lang="en-US"/>
        </a:p>
      </dgm:t>
    </dgm:pt>
    <dgm:pt modelId="{CB4BC86A-11DC-4779-8649-25A7588B15D6}" type="parTrans" cxnId="{31D470DE-937F-4C47-927E-074355529A3F}">
      <dgm:prSet/>
      <dgm:spPr/>
      <dgm:t>
        <a:bodyPr/>
        <a:lstStyle/>
        <a:p>
          <a:endParaRPr lang="en-US"/>
        </a:p>
      </dgm:t>
    </dgm:pt>
    <dgm:pt modelId="{4CBBD269-3F99-4152-8D14-986618334545}" type="sibTrans" cxnId="{31D470DE-937F-4C47-927E-074355529A3F}">
      <dgm:prSet/>
      <dgm:spPr/>
      <dgm:t>
        <a:bodyPr/>
        <a:lstStyle/>
        <a:p>
          <a:endParaRPr lang="en-US"/>
        </a:p>
      </dgm:t>
    </dgm:pt>
    <dgm:pt modelId="{13DF0811-2EF6-4096-B425-B554DC7C46BF}">
      <dgm:prSet/>
      <dgm:spPr/>
      <dgm:t>
        <a:bodyPr/>
        <a:lstStyle/>
        <a:p>
          <a:r>
            <a:rPr lang="en-GB"/>
            <a:t>cardiovascular (4.8 vs 1.9%)</a:t>
          </a:r>
          <a:endParaRPr lang="en-US"/>
        </a:p>
      </dgm:t>
    </dgm:pt>
    <dgm:pt modelId="{FBE1B608-328A-4B10-8364-FBFB6164DA3F}" type="parTrans" cxnId="{A842666E-CBA6-47B9-AA7E-A6924977BC34}">
      <dgm:prSet/>
      <dgm:spPr/>
      <dgm:t>
        <a:bodyPr/>
        <a:lstStyle/>
        <a:p>
          <a:endParaRPr lang="en-US"/>
        </a:p>
      </dgm:t>
    </dgm:pt>
    <dgm:pt modelId="{F5DD1F81-CDCC-4081-B40C-09E8B13C9927}" type="sibTrans" cxnId="{A842666E-CBA6-47B9-AA7E-A6924977BC34}">
      <dgm:prSet/>
      <dgm:spPr/>
      <dgm:t>
        <a:bodyPr/>
        <a:lstStyle/>
        <a:p>
          <a:endParaRPr lang="en-US"/>
        </a:p>
      </dgm:t>
    </dgm:pt>
    <dgm:pt modelId="{01C27636-C182-4926-9BF2-369C6076315A}">
      <dgm:prSet/>
      <dgm:spPr/>
      <dgm:t>
        <a:bodyPr/>
        <a:lstStyle/>
        <a:p>
          <a:r>
            <a:rPr lang="en-GB"/>
            <a:t>gastrointestinal (20.7 vs. 6.3%)</a:t>
          </a:r>
          <a:endParaRPr lang="en-US"/>
        </a:p>
      </dgm:t>
    </dgm:pt>
    <dgm:pt modelId="{E565F13E-E7DF-46B7-9F90-B39C360AC683}" type="parTrans" cxnId="{CC538997-EDD0-40DD-BEE9-A47151D0855C}">
      <dgm:prSet/>
      <dgm:spPr/>
      <dgm:t>
        <a:bodyPr/>
        <a:lstStyle/>
        <a:p>
          <a:endParaRPr lang="en-US"/>
        </a:p>
      </dgm:t>
    </dgm:pt>
    <dgm:pt modelId="{C49D6866-2CCE-46D0-97B8-F22959033588}" type="sibTrans" cxnId="{CC538997-EDD0-40DD-BEE9-A47151D0855C}">
      <dgm:prSet/>
      <dgm:spPr/>
      <dgm:t>
        <a:bodyPr/>
        <a:lstStyle/>
        <a:p>
          <a:endParaRPr lang="en-US"/>
        </a:p>
      </dgm:t>
    </dgm:pt>
    <dgm:pt modelId="{8EEB787B-5D5E-4876-AC0B-6E18A332E8C2}" type="pres">
      <dgm:prSet presAssocID="{E43572C3-C7DC-4C6E-8B1F-172FD6724C95}" presName="root" presStyleCnt="0">
        <dgm:presLayoutVars>
          <dgm:dir/>
          <dgm:resizeHandles val="exact"/>
        </dgm:presLayoutVars>
      </dgm:prSet>
      <dgm:spPr/>
    </dgm:pt>
    <dgm:pt modelId="{0AE201CA-4CF1-4860-92E9-78DA8B633E83}" type="pres">
      <dgm:prSet presAssocID="{F5427AFB-25B2-473A-B48C-EDD090C2C0E5}" presName="compNode" presStyleCnt="0"/>
      <dgm:spPr/>
    </dgm:pt>
    <dgm:pt modelId="{2F8646C7-1E43-4CEE-B422-2B7BAD0FC367}" type="pres">
      <dgm:prSet presAssocID="{F5427AFB-25B2-473A-B48C-EDD090C2C0E5}" presName="bgRect" presStyleLbl="bgShp" presStyleIdx="0" presStyleCnt="2"/>
      <dgm:spPr/>
    </dgm:pt>
    <dgm:pt modelId="{5FD08E71-485E-43AF-90E6-E497BD6CCC91}" type="pres">
      <dgm:prSet presAssocID="{F5427AFB-25B2-473A-B48C-EDD090C2C0E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A7B1367-CA02-43C3-8F8C-32790642ACAC}" type="pres">
      <dgm:prSet presAssocID="{F5427AFB-25B2-473A-B48C-EDD090C2C0E5}" presName="spaceRect" presStyleCnt="0"/>
      <dgm:spPr/>
    </dgm:pt>
    <dgm:pt modelId="{14E178D3-DC62-41FF-BCAC-F7DA51B2DBA1}" type="pres">
      <dgm:prSet presAssocID="{F5427AFB-25B2-473A-B48C-EDD090C2C0E5}" presName="parTx" presStyleLbl="revTx" presStyleIdx="0" presStyleCnt="4">
        <dgm:presLayoutVars>
          <dgm:chMax val="0"/>
          <dgm:chPref val="0"/>
        </dgm:presLayoutVars>
      </dgm:prSet>
      <dgm:spPr/>
    </dgm:pt>
    <dgm:pt modelId="{6CCA1B0A-97DA-4729-A900-4C30D624E555}" type="pres">
      <dgm:prSet presAssocID="{F5427AFB-25B2-473A-B48C-EDD090C2C0E5}" presName="desTx" presStyleLbl="revTx" presStyleIdx="1" presStyleCnt="4">
        <dgm:presLayoutVars/>
      </dgm:prSet>
      <dgm:spPr/>
    </dgm:pt>
    <dgm:pt modelId="{3A49E6EA-A803-4770-8CEF-5A7FF3A0FB14}" type="pres">
      <dgm:prSet presAssocID="{62E654FF-2F1E-4998-A87D-7C0F64E20E21}" presName="sibTrans" presStyleCnt="0"/>
      <dgm:spPr/>
    </dgm:pt>
    <dgm:pt modelId="{E62BD120-B903-4A58-8C57-B6282BEBB113}" type="pres">
      <dgm:prSet presAssocID="{020738D4-A900-429A-8BC8-D76254E67E37}" presName="compNode" presStyleCnt="0"/>
      <dgm:spPr/>
    </dgm:pt>
    <dgm:pt modelId="{6024BC5C-C292-45DA-84C0-7B84C4BBCBE2}" type="pres">
      <dgm:prSet presAssocID="{020738D4-A900-429A-8BC8-D76254E67E37}" presName="bgRect" presStyleLbl="bgShp" presStyleIdx="1" presStyleCnt="2"/>
      <dgm:spPr/>
    </dgm:pt>
    <dgm:pt modelId="{8B0CB256-953B-4B01-AB5C-8A79C23BC28F}" type="pres">
      <dgm:prSet presAssocID="{020738D4-A900-429A-8BC8-D76254E67E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016CF5BA-3922-4AE1-B389-01540178BE4B}" type="pres">
      <dgm:prSet presAssocID="{020738D4-A900-429A-8BC8-D76254E67E37}" presName="spaceRect" presStyleCnt="0"/>
      <dgm:spPr/>
    </dgm:pt>
    <dgm:pt modelId="{31CAE9C7-0D0D-4A16-81C0-FBA7E86A7BCE}" type="pres">
      <dgm:prSet presAssocID="{020738D4-A900-429A-8BC8-D76254E67E37}" presName="parTx" presStyleLbl="revTx" presStyleIdx="2" presStyleCnt="4">
        <dgm:presLayoutVars>
          <dgm:chMax val="0"/>
          <dgm:chPref val="0"/>
        </dgm:presLayoutVars>
      </dgm:prSet>
      <dgm:spPr/>
    </dgm:pt>
    <dgm:pt modelId="{7FC62B78-5856-4F3A-A593-30D1BC43DB2F}" type="pres">
      <dgm:prSet presAssocID="{020738D4-A900-429A-8BC8-D76254E67E37}" presName="desTx" presStyleLbl="revTx" presStyleIdx="3" presStyleCnt="4">
        <dgm:presLayoutVars/>
      </dgm:prSet>
      <dgm:spPr/>
    </dgm:pt>
  </dgm:ptLst>
  <dgm:cxnLst>
    <dgm:cxn modelId="{F2C21E12-BC43-4B65-95A9-EAA3A02F113F}" type="presOf" srcId="{E43572C3-C7DC-4C6E-8B1F-172FD6724C95}" destId="{8EEB787B-5D5E-4876-AC0B-6E18A332E8C2}" srcOrd="0" destOrd="0" presId="urn:microsoft.com/office/officeart/2018/2/layout/IconVerticalSolidList"/>
    <dgm:cxn modelId="{EA597112-CCC1-4F6A-8DCA-DA8228C7ADA0}" srcId="{E43572C3-C7DC-4C6E-8B1F-172FD6724C95}" destId="{F5427AFB-25B2-473A-B48C-EDD090C2C0E5}" srcOrd="0" destOrd="0" parTransId="{B27EA4C2-E53F-4FA7-9277-0476322BFA30}" sibTransId="{62E654FF-2F1E-4998-A87D-7C0F64E20E21}"/>
    <dgm:cxn modelId="{87BDE827-1795-4176-9210-7CB5559B371A}" type="presOf" srcId="{01C27636-C182-4926-9BF2-369C6076315A}" destId="{7FC62B78-5856-4F3A-A593-30D1BC43DB2F}" srcOrd="0" destOrd="2" presId="urn:microsoft.com/office/officeart/2018/2/layout/IconVerticalSolidList"/>
    <dgm:cxn modelId="{28A0145E-AB46-4C00-B975-C76098B0B478}" type="presOf" srcId="{6C2FB972-2CBF-4DF8-84F7-57A3760A9529}" destId="{7FC62B78-5856-4F3A-A593-30D1BC43DB2F}" srcOrd="0" destOrd="0" presId="urn:microsoft.com/office/officeart/2018/2/layout/IconVerticalSolidList"/>
    <dgm:cxn modelId="{FF7E4245-243E-497A-8319-011BE564FA3B}" type="presOf" srcId="{13DF0811-2EF6-4096-B425-B554DC7C46BF}" destId="{7FC62B78-5856-4F3A-A593-30D1BC43DB2F}" srcOrd="0" destOrd="1" presId="urn:microsoft.com/office/officeart/2018/2/layout/IconVerticalSolidList"/>
    <dgm:cxn modelId="{A842666E-CBA6-47B9-AA7E-A6924977BC34}" srcId="{020738D4-A900-429A-8BC8-D76254E67E37}" destId="{13DF0811-2EF6-4096-B425-B554DC7C46BF}" srcOrd="1" destOrd="0" parTransId="{FBE1B608-328A-4B10-8364-FBFB6164DA3F}" sibTransId="{F5DD1F81-CDCC-4081-B40C-09E8B13C9927}"/>
    <dgm:cxn modelId="{A8982955-A290-4DC5-B9CD-F2CD3481DA20}" type="presOf" srcId="{3329F75C-48FD-45EE-BCA4-CDBE4A99CFA5}" destId="{6CCA1B0A-97DA-4729-A900-4C30D624E555}" srcOrd="0" destOrd="0" presId="urn:microsoft.com/office/officeart/2018/2/layout/IconVerticalSolidList"/>
    <dgm:cxn modelId="{BEB37E57-EE74-4AF9-9751-A296B91A3671}" type="presOf" srcId="{C066071C-D1D3-4DEE-8B42-87A16DA0A88F}" destId="{6CCA1B0A-97DA-4729-A900-4C30D624E555}" srcOrd="0" destOrd="1" presId="urn:microsoft.com/office/officeart/2018/2/layout/IconVerticalSolidList"/>
    <dgm:cxn modelId="{8930EE88-E3B6-4AA1-969A-A13CF6C6EFF9}" srcId="{F5427AFB-25B2-473A-B48C-EDD090C2C0E5}" destId="{3329F75C-48FD-45EE-BCA4-CDBE4A99CFA5}" srcOrd="0" destOrd="0" parTransId="{D0FF57FC-F56E-452A-939E-B569DD7A0041}" sibTransId="{259CF552-398B-416F-AFD3-FA82340C24CC}"/>
    <dgm:cxn modelId="{CC538997-EDD0-40DD-BEE9-A47151D0855C}" srcId="{020738D4-A900-429A-8BC8-D76254E67E37}" destId="{01C27636-C182-4926-9BF2-369C6076315A}" srcOrd="2" destOrd="0" parTransId="{E565F13E-E7DF-46B7-9F90-B39C360AC683}" sibTransId="{C49D6866-2CCE-46D0-97B8-F22959033588}"/>
    <dgm:cxn modelId="{A072A1A0-67DE-45E4-99A5-D2207CA796D5}" srcId="{F5427AFB-25B2-473A-B48C-EDD090C2C0E5}" destId="{C066071C-D1D3-4DEE-8B42-87A16DA0A88F}" srcOrd="1" destOrd="0" parTransId="{39CF0339-DFFE-404C-BF4D-66D8DCF45D73}" sibTransId="{63C525B3-98A8-4067-8064-1210F5C8E547}"/>
    <dgm:cxn modelId="{B8120FDA-990B-451F-9872-9E5B98322B8A}" type="presOf" srcId="{F5427AFB-25B2-473A-B48C-EDD090C2C0E5}" destId="{14E178D3-DC62-41FF-BCAC-F7DA51B2DBA1}" srcOrd="0" destOrd="0" presId="urn:microsoft.com/office/officeart/2018/2/layout/IconVerticalSolidList"/>
    <dgm:cxn modelId="{31D470DE-937F-4C47-927E-074355529A3F}" srcId="{020738D4-A900-429A-8BC8-D76254E67E37}" destId="{6C2FB972-2CBF-4DF8-84F7-57A3760A9529}" srcOrd="0" destOrd="0" parTransId="{CB4BC86A-11DC-4779-8649-25A7588B15D6}" sibTransId="{4CBBD269-3F99-4152-8D14-986618334545}"/>
    <dgm:cxn modelId="{ADCC46E2-2B64-45A7-B089-55311EFAC139}" srcId="{E43572C3-C7DC-4C6E-8B1F-172FD6724C95}" destId="{020738D4-A900-429A-8BC8-D76254E67E37}" srcOrd="1" destOrd="0" parTransId="{E7F25808-B6EB-42C5-B08B-C78F474E8A57}" sibTransId="{86F9BF38-BA80-4F8C-8BDD-E32E3D90E80C}"/>
    <dgm:cxn modelId="{A105F6EF-5C1A-453E-B170-0272C0D11C2E}" type="presOf" srcId="{020738D4-A900-429A-8BC8-D76254E67E37}" destId="{31CAE9C7-0D0D-4A16-81C0-FBA7E86A7BCE}" srcOrd="0" destOrd="0" presId="urn:microsoft.com/office/officeart/2018/2/layout/IconVerticalSolidList"/>
    <dgm:cxn modelId="{8613573A-40DA-480E-BECD-D31D1CA432EB}" type="presParOf" srcId="{8EEB787B-5D5E-4876-AC0B-6E18A332E8C2}" destId="{0AE201CA-4CF1-4860-92E9-78DA8B633E83}" srcOrd="0" destOrd="0" presId="urn:microsoft.com/office/officeart/2018/2/layout/IconVerticalSolidList"/>
    <dgm:cxn modelId="{EDD0BCC6-13A2-4733-9D91-3EB9AEB0C8D7}" type="presParOf" srcId="{0AE201CA-4CF1-4860-92E9-78DA8B633E83}" destId="{2F8646C7-1E43-4CEE-B422-2B7BAD0FC367}" srcOrd="0" destOrd="0" presId="urn:microsoft.com/office/officeart/2018/2/layout/IconVerticalSolidList"/>
    <dgm:cxn modelId="{4E255C70-4191-4BF9-8109-2D5F3C475A08}" type="presParOf" srcId="{0AE201CA-4CF1-4860-92E9-78DA8B633E83}" destId="{5FD08E71-485E-43AF-90E6-E497BD6CCC91}" srcOrd="1" destOrd="0" presId="urn:microsoft.com/office/officeart/2018/2/layout/IconVerticalSolidList"/>
    <dgm:cxn modelId="{F8DB6C11-CB5D-4288-BBCA-36C601A3B7E8}" type="presParOf" srcId="{0AE201CA-4CF1-4860-92E9-78DA8B633E83}" destId="{0A7B1367-CA02-43C3-8F8C-32790642ACAC}" srcOrd="2" destOrd="0" presId="urn:microsoft.com/office/officeart/2018/2/layout/IconVerticalSolidList"/>
    <dgm:cxn modelId="{5F67E03C-46F2-46A9-B3D7-4215CF3770C3}" type="presParOf" srcId="{0AE201CA-4CF1-4860-92E9-78DA8B633E83}" destId="{14E178D3-DC62-41FF-BCAC-F7DA51B2DBA1}" srcOrd="3" destOrd="0" presId="urn:microsoft.com/office/officeart/2018/2/layout/IconVerticalSolidList"/>
    <dgm:cxn modelId="{42754CE1-5EB5-4A4B-A05A-5053AE8B7D76}" type="presParOf" srcId="{0AE201CA-4CF1-4860-92E9-78DA8B633E83}" destId="{6CCA1B0A-97DA-4729-A900-4C30D624E555}" srcOrd="4" destOrd="0" presId="urn:microsoft.com/office/officeart/2018/2/layout/IconVerticalSolidList"/>
    <dgm:cxn modelId="{1E6C5606-8420-4380-96FA-63481DCFA3E4}" type="presParOf" srcId="{8EEB787B-5D5E-4876-AC0B-6E18A332E8C2}" destId="{3A49E6EA-A803-4770-8CEF-5A7FF3A0FB14}" srcOrd="1" destOrd="0" presId="urn:microsoft.com/office/officeart/2018/2/layout/IconVerticalSolidList"/>
    <dgm:cxn modelId="{A9610A5B-C917-4641-AE7F-EA542143BA79}" type="presParOf" srcId="{8EEB787B-5D5E-4876-AC0B-6E18A332E8C2}" destId="{E62BD120-B903-4A58-8C57-B6282BEBB113}" srcOrd="2" destOrd="0" presId="urn:microsoft.com/office/officeart/2018/2/layout/IconVerticalSolidList"/>
    <dgm:cxn modelId="{5EB4242C-DC76-41C6-A090-CC8F76D95A47}" type="presParOf" srcId="{E62BD120-B903-4A58-8C57-B6282BEBB113}" destId="{6024BC5C-C292-45DA-84C0-7B84C4BBCBE2}" srcOrd="0" destOrd="0" presId="urn:microsoft.com/office/officeart/2018/2/layout/IconVerticalSolidList"/>
    <dgm:cxn modelId="{F85EDE35-721D-4600-A6AE-58AB50131AFC}" type="presParOf" srcId="{E62BD120-B903-4A58-8C57-B6282BEBB113}" destId="{8B0CB256-953B-4B01-AB5C-8A79C23BC28F}" srcOrd="1" destOrd="0" presId="urn:microsoft.com/office/officeart/2018/2/layout/IconVerticalSolidList"/>
    <dgm:cxn modelId="{1C38C3F1-FB5F-4C7B-A0F6-A51788C61D2F}" type="presParOf" srcId="{E62BD120-B903-4A58-8C57-B6282BEBB113}" destId="{016CF5BA-3922-4AE1-B389-01540178BE4B}" srcOrd="2" destOrd="0" presId="urn:microsoft.com/office/officeart/2018/2/layout/IconVerticalSolidList"/>
    <dgm:cxn modelId="{A1E622B3-F7AC-4907-B75A-A6F3399F3AE5}" type="presParOf" srcId="{E62BD120-B903-4A58-8C57-B6282BEBB113}" destId="{31CAE9C7-0D0D-4A16-81C0-FBA7E86A7BCE}" srcOrd="3" destOrd="0" presId="urn:microsoft.com/office/officeart/2018/2/layout/IconVerticalSolidList"/>
    <dgm:cxn modelId="{AAF97375-62CE-4809-BA42-A9095BF3D7AC}" type="presParOf" srcId="{E62BD120-B903-4A58-8C57-B6282BEBB113}" destId="{7FC62B78-5856-4F3A-A593-30D1BC43DB2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646C7-1E43-4CEE-B422-2B7BAD0FC367}">
      <dsp:nvSpPr>
        <dsp:cNvPr id="0" name=""/>
        <dsp:cNvSpPr/>
      </dsp:nvSpPr>
      <dsp:spPr>
        <a:xfrm>
          <a:off x="0" y="887283"/>
          <a:ext cx="9950896" cy="1638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08E71-485E-43AF-90E6-E497BD6CCC91}">
      <dsp:nvSpPr>
        <dsp:cNvPr id="0" name=""/>
        <dsp:cNvSpPr/>
      </dsp:nvSpPr>
      <dsp:spPr>
        <a:xfrm>
          <a:off x="495513" y="1255847"/>
          <a:ext cx="900933" cy="9009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178D3-DC62-41FF-BCAC-F7DA51B2DBA1}">
      <dsp:nvSpPr>
        <dsp:cNvPr id="0" name=""/>
        <dsp:cNvSpPr/>
      </dsp:nvSpPr>
      <dsp:spPr>
        <a:xfrm>
          <a:off x="1891961" y="887283"/>
          <a:ext cx="4477903" cy="163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62" tIns="173362" rIns="173362" bIns="1733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General postoperative complication rate: 25.4%</a:t>
          </a:r>
          <a:endParaRPr lang="en-US" sz="2500" kern="1200" dirty="0"/>
        </a:p>
      </dsp:txBody>
      <dsp:txXfrm>
        <a:off x="1891961" y="887283"/>
        <a:ext cx="4477903" cy="1638061"/>
      </dsp:txXfrm>
    </dsp:sp>
    <dsp:sp modelId="{6CCA1B0A-97DA-4729-A900-4C30D624E555}">
      <dsp:nvSpPr>
        <dsp:cNvPr id="0" name=""/>
        <dsp:cNvSpPr/>
      </dsp:nvSpPr>
      <dsp:spPr>
        <a:xfrm>
          <a:off x="6369864" y="887283"/>
          <a:ext cx="3581031" cy="163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62" tIns="173362" rIns="173362" bIns="1733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37% in patients who did not DrEaM within 24h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17% in patients who did </a:t>
          </a:r>
          <a:r>
            <a:rPr lang="en-GB" sz="1800" kern="1200" dirty="0" err="1"/>
            <a:t>DrEaM</a:t>
          </a:r>
          <a:r>
            <a:rPr lang="en-GB" sz="1800" kern="1200" dirty="0"/>
            <a:t> within 24h </a:t>
          </a:r>
          <a:endParaRPr lang="en-US" sz="1800" kern="1200" dirty="0"/>
        </a:p>
      </dsp:txBody>
      <dsp:txXfrm>
        <a:off x="6369864" y="887283"/>
        <a:ext cx="3581031" cy="1638061"/>
      </dsp:txXfrm>
    </dsp:sp>
    <dsp:sp modelId="{6024BC5C-C292-45DA-84C0-7B84C4BBCBE2}">
      <dsp:nvSpPr>
        <dsp:cNvPr id="0" name=""/>
        <dsp:cNvSpPr/>
      </dsp:nvSpPr>
      <dsp:spPr>
        <a:xfrm>
          <a:off x="0" y="2934860"/>
          <a:ext cx="9950896" cy="16380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CB256-953B-4B01-AB5C-8A79C23BC28F}">
      <dsp:nvSpPr>
        <dsp:cNvPr id="0" name=""/>
        <dsp:cNvSpPr/>
      </dsp:nvSpPr>
      <dsp:spPr>
        <a:xfrm>
          <a:off x="495513" y="3303424"/>
          <a:ext cx="900933" cy="900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AE9C7-0D0D-4A16-81C0-FBA7E86A7BCE}">
      <dsp:nvSpPr>
        <dsp:cNvPr id="0" name=""/>
        <dsp:cNvSpPr/>
      </dsp:nvSpPr>
      <dsp:spPr>
        <a:xfrm>
          <a:off x="1891961" y="2934860"/>
          <a:ext cx="4477903" cy="163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62" tIns="173362" rIns="173362" bIns="1733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Specific complications higher in patients who did not DrEaM within 24h</a:t>
          </a:r>
          <a:endParaRPr lang="en-US" sz="2500" kern="1200"/>
        </a:p>
      </dsp:txBody>
      <dsp:txXfrm>
        <a:off x="1891961" y="2934860"/>
        <a:ext cx="4477903" cy="1638061"/>
      </dsp:txXfrm>
    </dsp:sp>
    <dsp:sp modelId="{7FC62B78-5856-4F3A-A593-30D1BC43DB2F}">
      <dsp:nvSpPr>
        <dsp:cNvPr id="0" name=""/>
        <dsp:cNvSpPr/>
      </dsp:nvSpPr>
      <dsp:spPr>
        <a:xfrm>
          <a:off x="6369864" y="2934860"/>
          <a:ext cx="3581031" cy="163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62" tIns="173362" rIns="173362" bIns="1733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pulmonary (3.7% vs. 1.9%)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cardiovascular (4.8 vs 1.9%)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gastrointestinal (20.7 vs. 6.3%)</a:t>
          </a:r>
          <a:endParaRPr lang="en-US" sz="1800" kern="1200"/>
        </a:p>
      </dsp:txBody>
      <dsp:txXfrm>
        <a:off x="6369864" y="2934860"/>
        <a:ext cx="3581031" cy="1638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25F4-8CB6-301B-3176-2C5A00D74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64C1C-4A84-D127-6A39-500EBF59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781AD-E678-A297-C291-15078E24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F2825-CAA0-9B02-ED4F-D3376DE1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7CED6-80BE-B193-EB91-A8404043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7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34A7-F843-0064-B0D9-A473635F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1E9BE-CAB6-0DEA-E735-DB0A356D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618D2-EF7B-D7EF-56F5-ED325C9D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09D69-75B9-2CBA-6640-4C832AE4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D2F16-3758-922B-1DAE-4E789539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1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999FE-AC43-8B00-FAD1-E9FD60CB1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2C002-02DC-0795-E153-DA576E1F6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4A7E-CB52-C5B4-12C9-B0FEA730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36F67-BFC5-2289-3FF3-150FC629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60A33-BAD7-4ABC-8080-8B8277BB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50C0-9F22-081B-7E20-6B23197B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04B7-5150-9B6D-2047-436F03B14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2476-EDE5-26E3-42D2-0D1CF7C6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16FE-EB06-4CA0-9FC7-F60DCEC6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31402-4F9E-D15D-4A86-49B4CC39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8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A37C-2871-C975-3429-356EBD46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EF420-0D9F-9DAD-9D1B-4F10F202A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1A0C8-CEF9-A9C2-D7B4-E4EF2604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A75F-7AB0-20E3-6ADC-F69515E7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74EC9-38B5-78F8-47F9-C96C0AB6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7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D77C-937C-394C-D0D0-88F515AA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BA93-A937-89CD-E674-B36ADCBD3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A85A7-CA4D-7FB8-6C5C-F53B9D39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869D2-8FFB-B087-FD88-C5ADD2BC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26E10-BFB9-57C8-5C2F-DE98EC30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738AB-6A33-33FF-59F7-B799E10B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9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3D8F-9299-3EDA-C657-0D3331B8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B754C-4165-530A-C9F9-2EC884BE0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87B9D-B690-9218-45BE-B856031F0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B414E-D68F-9A2C-2076-5A5A9907B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2FDFC-6CBA-150B-4FCA-9F5830540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72A5F-59EE-DBBF-4BA8-3F40446D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C0B37-9EF4-EA3C-EA4F-03FCAD7E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98CD6-6A2F-DFD4-4A03-CC1FA04F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0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EE5-4AFA-DEA4-5568-ACB7C676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1AB66-AE87-F556-0B45-D4090EA0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19A7D-E957-32E4-A9C9-F88BB37B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8CD60-2ABA-E628-3DB2-0FE0BE85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8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4E2B4-734D-9C72-D776-A24FB956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7DB83-6B19-8E05-EAF9-8187098B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BC29-BD77-7BE7-4E76-A3C76C0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6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2D94-1292-7FD2-EBF7-2C09E277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CB3E3-F682-9629-98F8-5E9D1EDD8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D7A27-CD21-55A2-60AD-AE4D179D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00B6A-D363-C6ED-11A3-C7856A96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FE448-E413-8066-B98B-5989ACC0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59868-B669-AC73-69C8-EC72515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1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C87B-6B20-06BE-65DA-0CE7A4EF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AB221-8FF8-2998-6B62-BC99B965D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7119-18E6-B250-9A91-08C586254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CFE24-7B83-CC5F-1558-5A06DF08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C7E6E-72CB-D6F7-18C9-B865025C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A7F71-184D-D288-517C-E5083006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1E0A6-1F8F-20E4-E97C-318653BE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7582-06FA-7285-7CDC-27E399A7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83AC1-354E-0179-A3C1-DDAD40898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BC90-0431-D442-8542-FB1ECC256652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7B828-A593-E5E0-7030-1DCA0F39D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BEB7E-EA00-8499-518E-D681736F2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8E1B-39A4-3C46-A194-F907FB7F3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BB5F-D8C7-DA5D-DD2D-229FD9E0E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4822"/>
            <a:ext cx="9144000" cy="2387600"/>
          </a:xfrm>
        </p:spPr>
        <p:txBody>
          <a:bodyPr/>
          <a:lstStyle/>
          <a:p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DrEaMing CQUIN update for 23/24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A572E-61B4-9E73-61DE-A14921258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133D75A-A395-1399-0B14-8F377C628F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818EDC0-B100-5975-8047-7D19611597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8489" y="6277769"/>
            <a:ext cx="2178702" cy="52545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E20BC679-0D99-952B-4B8C-5663C016EF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28248" y="6222990"/>
            <a:ext cx="1011312" cy="635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8EB6A-84D2-F3FB-7F8C-0F2529304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2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82CD-72DF-310E-55EF-8594567C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35896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PQIP: Improving outcome using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9128FB-EC35-657D-28E8-AD7995C21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52" y="1456690"/>
            <a:ext cx="3204588" cy="4470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9FB68-AE5F-719B-73EB-23FDEDC0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33" y="1501651"/>
            <a:ext cx="3725934" cy="4425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11FB02-6BEC-2F68-7681-F0D3C074F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173" y="1501651"/>
            <a:ext cx="3187700" cy="447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8D752-2864-0502-1E9B-99B3F5008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1F7DAB-CFF9-E765-F6F9-152160604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88360505-8C1D-EE6D-988B-F278B74F1B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6A87F4BC-6B52-6C77-1F5F-935214BA516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A18FC0A2-23BD-6A74-019B-70B8C37DFF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52" y="675556"/>
            <a:ext cx="7999784" cy="1008112"/>
          </a:xfrm>
        </p:spPr>
        <p:txBody>
          <a:bodyPr anchor="t">
            <a:normAutofit/>
          </a:bodyPr>
          <a:lstStyle/>
          <a:p>
            <a:r>
              <a:rPr lang="en-GB" sz="28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DrEaMing and postoperative complications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6D583D-6A29-5DAA-650F-ACAF565794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0552" y="980728"/>
          <a:ext cx="9950896" cy="546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28E411-8E35-3865-28BB-5A78D81C10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6D070-5360-D189-C35B-E9D8B3D91D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7B8480F-092D-1483-BC12-0A585359D26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98435BD-5B82-55FF-4FD2-E1A6F28D6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8111E26-0A5B-F92D-A131-8875C00AA30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0"/>
            <a:ext cx="7980500" cy="5806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5761945"/>
            <a:ext cx="5916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Homogenous group of colorectal procedures (n=7211)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1BAF9-EB03-C4B5-6F38-08B785DE5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81E8E-F778-EE77-0CAF-C92E65E5D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8ACC11A-9ABF-722D-7699-F96D68C9A6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024AEF9-2753-5D7D-4FBC-72EAB4F92D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308CA33-3B15-4108-DABE-65B7A9356D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0" y="4624685"/>
            <a:ext cx="1053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Hospitals with the highest proportion of DrEaMers:</a:t>
            </a:r>
          </a:p>
          <a:p>
            <a:r>
              <a:rPr lang="en-GB" dirty="0">
                <a:solidFill>
                  <a:srgbClr val="FF0000"/>
                </a:solidFill>
                <a:latin typeface="Futura Medium" charset="0"/>
                <a:ea typeface="Futura Medium" charset="0"/>
                <a:cs typeface="Futura Medium" charset="0"/>
              </a:rPr>
              <a:t>2 day shorter median LOS than the hospitals with the lowest proportion of DrEaMers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4813" y="1819509"/>
          <a:ext cx="11501434" cy="2269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Quintile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Proportion of cases achieving DrEaMing (%)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– 33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 – 54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55 – 67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68 - 81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82 - 100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Number of patients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(N=7211)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1136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1266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1412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1974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1423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LOS (6 (4-9))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 (5-9)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 (4-8)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 (4-8.5)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 (4-9)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 (4-8)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Incidence of major postoperative morbidity (%)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23.3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24.1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24.4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22.3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21.2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103B96F-7740-DFA7-9C9A-0CFACD8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72FF5-D546-DFC9-D5A5-D189F94A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88514A5-FA8B-3B21-1129-FB734A3064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02B3F6A-774E-D2B5-492C-A4E0667363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B274DB6-1032-0E6A-D94E-29EC030E0B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2CB8365D-D01B-36C9-9AF8-0541F581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0" y="103422"/>
            <a:ext cx="6381544" cy="6754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1443F-2AF4-4D5B-ACF4-C0FA66A081A9}"/>
              </a:ext>
            </a:extLst>
          </p:cNvPr>
          <p:cNvSpPr txBox="1"/>
          <p:nvPr/>
        </p:nvSpPr>
        <p:spPr>
          <a:xfrm>
            <a:off x="7069874" y="2430966"/>
            <a:ext cx="34692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Expanded CQUIN </a:t>
            </a:r>
          </a:p>
          <a:p>
            <a:r>
              <a:rPr lang="en-GB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for 23/24: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More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Higher target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5BA7F-DC9A-625D-4ED2-0FEAA01A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0E8C6B5-A6EC-E644-ED7E-8C3AC92764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19A86CB-8C21-CFAF-E314-B1001AA0A8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84A161A-1814-92D3-8E81-012F5EF633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2CD41-F5CE-2D88-0DB7-A7EFD303C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160" cy="2476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78" y="1137532"/>
            <a:ext cx="7425690" cy="5592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1" y="2778186"/>
            <a:ext cx="3326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utura Medium" charset="0"/>
                <a:ea typeface="Futura Medium" charset="0"/>
                <a:cs typeface="Futura Medium" charset="0"/>
              </a:rPr>
              <a:t>Introductory CQUIN: 22/23</a:t>
            </a:r>
          </a:p>
          <a:p>
            <a:endParaRPr lang="en-GB" sz="2400" dirty="0">
              <a:latin typeface="Futura Medium" charset="0"/>
              <a:ea typeface="Futura Medium" charset="0"/>
              <a:cs typeface="Futura Medium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Futura Medium" charset="0"/>
                <a:ea typeface="Futura Medium" charset="0"/>
                <a:cs typeface="Futura Medium" charset="0"/>
              </a:rPr>
              <a:t>Major resections and replacements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Futura Medium" charset="0"/>
                <a:ea typeface="Futura Medium" charset="0"/>
                <a:cs typeface="Futura Medium" charset="0"/>
              </a:rPr>
              <a:t>70% target</a:t>
            </a:r>
          </a:p>
          <a:p>
            <a:endParaRPr lang="en-GB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B23DE-A843-D59E-FA6B-7FA82BD8A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3E3BD-E55A-F99F-7712-1F6277B39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B4A4F4D8-6653-F5C2-4173-2EEDD6D90F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4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CC02-D038-8F0B-0D7A-C033C27DE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Futura Medium" panose="020B0602020204020303" pitchFamily="34" charset="-79"/>
                <a:cs typeface="Futura Medium" panose="020B0602020204020303" pitchFamily="34" charset="-79"/>
              </a:rPr>
              <a:t>Rationale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4C16D9-D03A-3FFB-D8D5-3D7F2FDA3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3D658FC-7D24-51FB-8B56-B844333C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8489" y="6277769"/>
            <a:ext cx="2178702" cy="52545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1E5BA86-0D75-F538-CF49-AD396B0F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8248" y="6222990"/>
            <a:ext cx="1011312" cy="63501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B38CFFC3-25F6-8614-2771-B341477F52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D23A0-18ED-F220-3711-D465E301E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018D20-2D74-E69D-C724-44971C5C4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4" y="4077176"/>
            <a:ext cx="12032056" cy="1197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44" y="1850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Futura Medium" charset="0"/>
                <a:ea typeface="Futura Medium" charset="0"/>
                <a:cs typeface="Futura Medium" charset="0"/>
              </a:rPr>
              <a:t>ERAS: early UK experience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0" y="1135236"/>
            <a:ext cx="5444566" cy="3016363"/>
          </a:xfrm>
        </p:spPr>
      </p:pic>
      <p:sp>
        <p:nvSpPr>
          <p:cNvPr id="10" name="TextBox 9"/>
          <p:cNvSpPr txBox="1"/>
          <p:nvPr/>
        </p:nvSpPr>
        <p:spPr>
          <a:xfrm>
            <a:off x="423916" y="5330052"/>
            <a:ext cx="1150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Futura Medium" charset="0"/>
                <a:ea typeface="Futura Medium" charset="0"/>
                <a:cs typeface="Futura Medium" charset="0"/>
              </a:rPr>
              <a:t>Enhanced recovery compliance: More is better </a:t>
            </a:r>
            <a:r>
              <a:rPr lang="en-GB" sz="2400" dirty="0">
                <a:latin typeface="Futura Medium" charset="0"/>
                <a:ea typeface="Futura Medium" charset="0"/>
                <a:cs typeface="Futura Medium" charset="0"/>
                <a:sym typeface="Wingdings"/>
              </a:rPr>
              <a:t> reduced length of hospital stay</a:t>
            </a:r>
            <a:endParaRPr lang="en-GB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0A784-1A54-F5B9-16D5-4D20C0F96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FB977-BBDC-15DD-5A22-04D50F0BA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52740-6902-4A8E-9FE3-3FCC5CFE5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84" y="869309"/>
            <a:ext cx="5168900" cy="2984500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359A305-917C-C3BE-65C4-00C36D6AE4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4300" y="6210602"/>
            <a:ext cx="2907680" cy="63501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3B44133-237B-996B-6ED6-19E42E3711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AF5BFEAE-0FDC-C84A-39F7-31F7672D0C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38CA6485-0A59-44FE-0FB2-3717990E31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" y="897890"/>
            <a:ext cx="4030115" cy="3394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80" y="988060"/>
            <a:ext cx="4699000" cy="1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13" y="3159352"/>
            <a:ext cx="2710588" cy="2710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97" y="2920990"/>
            <a:ext cx="2463800" cy="330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5C0416-EF33-E52A-E6C7-AE91FB515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54204-CCCB-5752-59C5-FDA3265E9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E3DA706-F2C2-5F3C-E555-17AAD18CCB6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8F57EEB0-13D7-FF91-F6BF-FF75B4AA8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672C767-FCFD-BF8A-40B6-579A78063A9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Enhanced recovery elements: 3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702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Stuff which has become part of the fabric of care: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Temperature management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Antimicrobial prophylaxis</a:t>
            </a: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Stuff which is too controversial to get over / get consensus on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Goal directed fluid optimisation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Analgesia techniques for specific surgeries</a:t>
            </a: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Stuff which we should all be doing but can be hard and therefore variation still exists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Early mobilisation; early return to normal homeostasis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EC325-B2DA-05DB-3300-2A2B989D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0801A-63BF-E1D6-1305-5418B2A09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770789D-822C-D7F2-986A-F78177B397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296C3-0FDB-F785-37D7-A28CCA4F3E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B4E82113-8F71-614E-1D44-C781AC78C8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Enhanced recovery elements: 3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702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Stuff which has become part of the fabric of care: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Temperature management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Antimicrobial prophylaxis</a:t>
            </a: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Stuff which is too controversial to get over / get consensus on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Goal directed fluid optimisation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Analgesia techniques for specific surgeries</a:t>
            </a:r>
          </a:p>
          <a:p>
            <a:endParaRPr lang="en-GB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Stuff which we should all be doing but can be hard and therefore variation still exists</a:t>
            </a:r>
          </a:p>
          <a:p>
            <a:pPr lvl="1"/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Early mobilisation; early return to normal homeostasis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867" y="4727257"/>
            <a:ext cx="10584180" cy="129635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ADA01-07B5-1558-7A77-FD48145F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F7034-B721-F490-2FB2-5A53FBBB4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B0CFCCB-AE49-D2E2-57E8-376A2AE92E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A41D905-F2D4-8D06-FA72-9752E7B857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92969C4-F60D-1216-53A7-2B4D445734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3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4588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Futura Medium" charset="0"/>
                <a:ea typeface="Futura Medium" charset="0"/>
                <a:cs typeface="Futura Medium" charset="0"/>
              </a:rPr>
              <a:t>Drinking, Eating and Mobilising within 24h of surgery: DrEaMing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Drinking free fluids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Eating soft diet</a:t>
            </a:r>
          </a:p>
          <a:p>
            <a:r>
              <a:rPr lang="en-GB" dirty="0">
                <a:latin typeface="Futura Medium" charset="0"/>
                <a:ea typeface="Futura Medium" charset="0"/>
                <a:cs typeface="Futura Medium" charset="0"/>
              </a:rPr>
              <a:t>Mobilising with support of one person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20" y="2162170"/>
            <a:ext cx="2451100" cy="132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71131-29AB-25F1-6DA9-19C7BFC42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CABD3-17A1-9604-5A3A-50B47BE75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08370A8-6810-3538-02B1-3AFF99F5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24CC129-83A3-9EF0-DA73-862DB7C8D3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D3FC8552-724A-7741-E3B4-E508FD48EA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76638" y="56501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3" y="2803477"/>
            <a:ext cx="1458876" cy="786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1" y="207010"/>
            <a:ext cx="8900319" cy="4707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1BC054-3004-AC14-BA7D-3ED85FD8D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94" y="-11430"/>
            <a:ext cx="1865906" cy="754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BC8BD-5337-3559-F0E7-E210AEC55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2657293" cy="139065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79296BA-CA02-E9F2-9BAF-7BC82EF9D4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84320" y="6222990"/>
            <a:ext cx="2907680" cy="63501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D6F1062-F635-F5C5-5E40-3DD3F9BEF02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60271" y="6277769"/>
            <a:ext cx="2178702" cy="525452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88AD879B-7FDA-BB7D-F211-4F7306E82A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70030" y="6222990"/>
            <a:ext cx="1011312" cy="6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379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FUTURA MEDIUM</vt:lpstr>
      <vt:lpstr>FUTURA MEDIUM</vt:lpstr>
      <vt:lpstr>Office Theme</vt:lpstr>
      <vt:lpstr>DrEaMing CQUIN update for 23/24</vt:lpstr>
      <vt:lpstr>PowerPoint Presentation</vt:lpstr>
      <vt:lpstr>Rationale</vt:lpstr>
      <vt:lpstr>ERAS: early UK experience</vt:lpstr>
      <vt:lpstr>PowerPoint Presentation</vt:lpstr>
      <vt:lpstr>Enhanced recovery elements: 3 groups</vt:lpstr>
      <vt:lpstr>Enhanced recovery elements: 3 groups</vt:lpstr>
      <vt:lpstr>Drinking, Eating and Mobilising within 24h of surgery: DrEaMing</vt:lpstr>
      <vt:lpstr>PowerPoint Presentation</vt:lpstr>
      <vt:lpstr>PQIP: Improving outcome using data</vt:lpstr>
      <vt:lpstr>DrEaMing and postoperative complications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DrEaMing CQUIN update for 23/24</dc:title>
  <dc:creator>Ramani Moonesinghe</dc:creator>
  <cp:lastModifiedBy>Dominic Olive</cp:lastModifiedBy>
  <cp:revision>3</cp:revision>
  <dcterms:created xsi:type="dcterms:W3CDTF">2023-03-07T09:19:43Z</dcterms:created>
  <dcterms:modified xsi:type="dcterms:W3CDTF">2023-03-07T17:09:04Z</dcterms:modified>
</cp:coreProperties>
</file>